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40710-EB41-45F8-BFC0-1E55EB7F1309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6DB5C-9415-4DD7-99EF-DF6B6DCC9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6360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Toutes les données</a:t>
            </a:r>
            <a:r>
              <a:rPr lang="fr-FR" baseline="0" dirty="0" smtClean="0"/>
              <a:t> justifient que ce soit une des priorités en matière de santé publique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6DB5C-9415-4DD7-99EF-DF6B6DCC982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2721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CDC0AE8-48CB-4D12-A7CA-ECB201A1541A}" type="datetimeFigureOut">
              <a:rPr lang="fr-FR" smtClean="0"/>
              <a:pPr/>
              <a:t>21/03/2013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5DEEA8D-A73D-4FB8-95D3-E1C3C2F950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hyperlink" Target="http://www.gagnerdutempssuralzheimer.be/traitement_medication_action.ph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Maladie d’Alzheimer et apparentées 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279928" cy="3338960"/>
          </a:xfrm>
        </p:spPr>
        <p:txBody>
          <a:bodyPr>
            <a:normAutofit/>
          </a:bodyPr>
          <a:lstStyle/>
          <a:p>
            <a:endParaRPr lang="fr-FR" sz="3200" dirty="0" smtClean="0"/>
          </a:p>
          <a:p>
            <a:endParaRPr lang="fr-FR" sz="3200" dirty="0"/>
          </a:p>
          <a:p>
            <a:r>
              <a:rPr lang="fr-FR" sz="3200" dirty="0" smtClean="0"/>
              <a:t>Du diagnostic à l’entrée en institution , le parcours du patient</a:t>
            </a:r>
          </a:p>
          <a:p>
            <a:endParaRPr lang="fr-FR" sz="3200" dirty="0" smtClean="0"/>
          </a:p>
          <a:p>
            <a:r>
              <a:rPr lang="fr-FR" sz="2000" dirty="0" smtClean="0"/>
              <a:t>Dr </a:t>
            </a:r>
            <a:r>
              <a:rPr lang="fr-FR" sz="2000" dirty="0"/>
              <a:t>H</a:t>
            </a:r>
            <a:r>
              <a:rPr lang="fr-FR" sz="2000" dirty="0" smtClean="0"/>
              <a:t>élène Masse-Brogniart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62096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40401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57"/>
    </mc:Choice>
    <mc:Fallback>
      <p:transition spd="slow" advTm="1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Les tests</a:t>
            </a:r>
            <a:endParaRPr lang="fr-FR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925257" cy="369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www.madmoizelle.com/wp-content/uploads/2012/11/stroo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6225"/>
            <a:ext cx="5133975" cy="2771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799845"/>
            <a:ext cx="2304256" cy="306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4652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6"/>
    </mc:Choice>
    <mc:Fallback>
      <p:transition spd="slow" advTm="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traitements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traitements médicamenteux</a:t>
            </a:r>
          </a:p>
          <a:p>
            <a:pPr marL="64008" indent="0">
              <a:buNone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413911" y="2516573"/>
            <a:ext cx="5094193" cy="2640620"/>
          </a:xfrm>
        </p:spPr>
        <p:txBody>
          <a:bodyPr/>
          <a:lstStyle/>
          <a:p>
            <a:r>
              <a:rPr lang="fr-FR" dirty="0" smtClean="0"/>
              <a:t>Les aides à domicile (APA)</a:t>
            </a:r>
          </a:p>
          <a:p>
            <a:r>
              <a:rPr lang="fr-FR" dirty="0" smtClean="0"/>
              <a:t>L’orthophonie</a:t>
            </a:r>
          </a:p>
          <a:p>
            <a:r>
              <a:rPr lang="fr-FR" dirty="0" smtClean="0"/>
              <a:t>kinésithérapie</a:t>
            </a:r>
          </a:p>
          <a:p>
            <a:endParaRPr lang="fr-F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10819"/>
            <a:ext cx="3527614" cy="264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18747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14"/>
    </mc:Choice>
    <mc:Fallback>
      <p:transition spd="slow" advTm="1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28792" cy="2016224"/>
          </a:xfrm>
        </p:spPr>
        <p:txBody>
          <a:bodyPr>
            <a:normAutofit/>
          </a:bodyPr>
          <a:lstStyle/>
          <a:p>
            <a:pPr marL="1056132" indent="-571500">
              <a:buFont typeface="Arial" pitchFamily="34" charset="0"/>
              <a:buChar char="•"/>
            </a:pPr>
            <a:r>
              <a:rPr lang="fr-FR" sz="3600" dirty="0" smtClean="0"/>
              <a:t>L’accueil de jour</a:t>
            </a:r>
            <a:endParaRPr lang="fr-FR" sz="3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Stimuler les fonctions les moins atteintes</a:t>
            </a:r>
          </a:p>
          <a:p>
            <a:pPr lvl="1"/>
            <a:r>
              <a:rPr lang="fr-FR" dirty="0" smtClean="0"/>
              <a:t>Redonner confiance en soi </a:t>
            </a:r>
          </a:p>
          <a:p>
            <a:pPr lvl="1"/>
            <a:r>
              <a:rPr lang="fr-FR" dirty="0" smtClean="0"/>
              <a:t>Accompagner les gestes de la vie quotidienne</a:t>
            </a:r>
          </a:p>
          <a:p>
            <a:pPr lvl="1"/>
            <a:r>
              <a:rPr lang="fr-FR" dirty="0" smtClean="0"/>
              <a:t>Moment de répits pour les  aidants </a:t>
            </a:r>
          </a:p>
          <a:p>
            <a:pPr lvl="1"/>
            <a:r>
              <a:rPr lang="fr-FR" dirty="0" smtClean="0"/>
              <a:t>De 9h 30 à 16h 30 depuis le seuil du domicile jusqu’aux annonciades</a:t>
            </a:r>
          </a:p>
          <a:p>
            <a:pPr lvl="1"/>
            <a:r>
              <a:rPr lang="fr-FR" dirty="0" smtClean="0"/>
              <a:t>Sur prescription médicale avec un diagnostic de MA ou apparenté</a:t>
            </a:r>
          </a:p>
          <a:p>
            <a:pPr lvl="1"/>
            <a:r>
              <a:rPr lang="fr-FR" dirty="0" smtClean="0"/>
              <a:t>1à 3 séances par semaine  non pris en charge par CARSAT</a:t>
            </a:r>
          </a:p>
          <a:p>
            <a:pPr lvl="1"/>
            <a:r>
              <a:rPr lang="fr-FR" dirty="0" smtClean="0"/>
              <a:t>Limites les troubles praxiques importants, les troubles du comportements importants et les démences sévères</a:t>
            </a:r>
          </a:p>
          <a:p>
            <a:pPr lvl="1"/>
            <a:r>
              <a:rPr lang="fr-FR" dirty="0" smtClean="0"/>
              <a:t>Permettre un passage en institution par la suite (notion de professionnalisme, de détachement progressif ,de prendre du temps pour soi)</a:t>
            </a:r>
          </a:p>
          <a:p>
            <a:pPr lvl="1"/>
            <a:r>
              <a:rPr lang="fr-FR" dirty="0" smtClean="0"/>
              <a:t>Accompagnement progressif des différents stades</a:t>
            </a:r>
          </a:p>
          <a:p>
            <a:pPr marL="537210" lvl="1" indent="0">
              <a:buNone/>
            </a:pPr>
            <a:r>
              <a:rPr lang="fr-FR" dirty="0" smtClean="0"/>
              <a:t>L’arrêt est motivé par la sévérité des troubles et le fait que l’accueil de jour n’est pas une alternative au domicile, un complément du domicile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67292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192"/>
    </mc:Choice>
    <mc:Fallback>
      <p:transition spd="slow" advTm="26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L’ESAD : </a:t>
            </a:r>
            <a:r>
              <a:rPr lang="fr-FR" dirty="0"/>
              <a:t>é</a:t>
            </a:r>
            <a:r>
              <a:rPr lang="fr-FR" dirty="0" smtClean="0"/>
              <a:t>quipe spécialisée Alzheimer à domicile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Sur prescription médicale</a:t>
            </a:r>
          </a:p>
          <a:p>
            <a:r>
              <a:rPr lang="fr-FR" dirty="0" smtClean="0"/>
              <a:t>Évaluation des capacités à domicile par une ergothérapeute avec une assistante en soin gérontologique qui prend les relais avec le patient et l’aidant</a:t>
            </a:r>
          </a:p>
          <a:p>
            <a:r>
              <a:rPr lang="fr-FR" dirty="0" smtClean="0"/>
              <a:t>15 séances maximum par an , de 1 heure avec un objectif de soin</a:t>
            </a:r>
          </a:p>
          <a:p>
            <a:r>
              <a:rPr lang="fr-FR" dirty="0" smtClean="0"/>
              <a:t>Tt le sud haute marne  : 2 équipes BB et Langres en fonction de la zone géographique</a:t>
            </a:r>
          </a:p>
          <a:p>
            <a:r>
              <a:rPr lang="fr-FR" dirty="0" smtClean="0"/>
              <a:t>Cout :  pris en charge par l’ARS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26890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68"/>
    </mc:Choice>
    <mc:Fallback>
      <p:transition spd="slow" advTm="3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166843"/>
            <a:ext cx="6246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Soins de réhabilitation et d’accompagnement à domicile, pour patient atteint de la maladie d’Alzheimer ou d’une maladie apparentée</a:t>
            </a:r>
          </a:p>
          <a:p>
            <a:endParaRPr lang="fr-FR" dirty="0" smtClean="0"/>
          </a:p>
          <a:p>
            <a:r>
              <a:rPr lang="fr-FR" dirty="0" smtClean="0"/>
              <a:t>  Evaluation par l’ergothérapeute des capacités restantes</a:t>
            </a:r>
          </a:p>
          <a:p>
            <a:r>
              <a:rPr lang="fr-FR" dirty="0" smtClean="0"/>
              <a:t>  Séances de réhabilitation et d’accompagnement à domicile</a:t>
            </a:r>
          </a:p>
          <a:p>
            <a:endParaRPr lang="fr-FR" dirty="0" smtClean="0"/>
          </a:p>
          <a:p>
            <a:r>
              <a:rPr lang="fr-FR" dirty="0" smtClean="0"/>
              <a:t>12 à 15 séances d’une heure environ sur 3 mois en fonction du projet de soins personnalisé mis en place par l’ergothérapeute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20870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8"/>
    </mc:Choice>
    <mc:Fallback>
      <p:transition spd="slow" advTm="4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l’avenir(dans les mois qui viennent)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lits d’</a:t>
            </a:r>
            <a:r>
              <a:rPr lang="fr-FR" dirty="0" err="1" smtClean="0"/>
              <a:t>hopital</a:t>
            </a:r>
            <a:r>
              <a:rPr lang="fr-FR" dirty="0" smtClean="0"/>
              <a:t> de jour : bilan standardisé gériatrique  pluridisciplinaire sur une journée d’hospitalisation</a:t>
            </a:r>
          </a:p>
          <a:p>
            <a:r>
              <a:rPr lang="fr-FR" dirty="0" smtClean="0"/>
              <a:t>Un court séjour gériatrique </a:t>
            </a:r>
          </a:p>
          <a:p>
            <a:r>
              <a:rPr lang="fr-FR" dirty="0" smtClean="0"/>
              <a:t>Une organisation en réseau</a:t>
            </a:r>
          </a:p>
          <a:p>
            <a:r>
              <a:rPr lang="fr-FR" dirty="0" smtClean="0"/>
              <a:t>EMIG dans les </a:t>
            </a:r>
            <a:r>
              <a:rPr lang="fr-FR" dirty="0" err="1" smtClean="0"/>
              <a:t>ehpad</a:t>
            </a:r>
            <a:r>
              <a:rPr lang="fr-FR" dirty="0" smtClean="0"/>
              <a:t> et plus tard à domicile</a:t>
            </a:r>
          </a:p>
          <a:p>
            <a:pPr marL="64008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79627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349"/>
    </mc:Choice>
    <mc:Fallback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10242" name="Picture 2" descr="C:\Users\hmasse\Pictures\alzheimer-epod-traitement-anti-tau-fait-preuv-L-AaU47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7403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30"/>
    </mc:Choice>
    <mc:Fallback>
      <p:transition spd="slow" advTm="17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 peu de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900 000 personnes présentent une démence en France</a:t>
            </a:r>
          </a:p>
          <a:p>
            <a:r>
              <a:rPr lang="fr-FR" dirty="0" smtClean="0"/>
              <a:t>220 000 nouveaux cas /an</a:t>
            </a:r>
          </a:p>
          <a:p>
            <a:r>
              <a:rPr lang="fr-FR" dirty="0" smtClean="0"/>
              <a:t>70% de MA </a:t>
            </a:r>
          </a:p>
          <a:p>
            <a:r>
              <a:rPr lang="fr-FR" dirty="0" smtClean="0"/>
              <a:t>La moitié après 85 ans </a:t>
            </a:r>
          </a:p>
          <a:p>
            <a:r>
              <a:rPr lang="fr-FR" smtClean="0"/>
              <a:t>330 000 </a:t>
            </a:r>
            <a:r>
              <a:rPr lang="fr-FR" dirty="0" smtClean="0"/>
              <a:t>cas de démence à un stade avancé  dont 150 000 nouveaux cas /an</a:t>
            </a:r>
          </a:p>
          <a:p>
            <a:r>
              <a:rPr lang="fr-FR" dirty="0" smtClean="0"/>
              <a:t>¾ des personnes entrant en institution  ont une démence</a:t>
            </a:r>
          </a:p>
          <a:p>
            <a:r>
              <a:rPr lang="fr-FR" dirty="0" smtClean="0"/>
              <a:t>72% des Personnes Agées bénéficiant de l’APA</a:t>
            </a:r>
          </a:p>
          <a:p>
            <a:r>
              <a:rPr lang="fr-FR" dirty="0" smtClean="0"/>
              <a:t>0,6 % du PIB (2%en 2040)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9753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76"/>
    </mc:Choice>
    <mc:Fallback>
      <p:transition spd="slow" advTm="2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 et apparentées: un peu de 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Maladies </a:t>
            </a:r>
            <a:r>
              <a:rPr lang="fr-FR" dirty="0" err="1" smtClean="0"/>
              <a:t>neurodégénératives</a:t>
            </a:r>
            <a:r>
              <a:rPr lang="fr-FR" dirty="0" smtClean="0"/>
              <a:t> , évolutives s’installant progressivement ,continue ou en plateau.</a:t>
            </a:r>
          </a:p>
          <a:p>
            <a:r>
              <a:rPr lang="fr-FR" b="1" dirty="0" smtClean="0"/>
              <a:t>Troubles cognitifs avec un retentissement sur les AVQ et des troubles du comportements</a:t>
            </a:r>
          </a:p>
          <a:p>
            <a:pPr lvl="1">
              <a:buFont typeface="Courier New" pitchFamily="49" charset="0"/>
              <a:buChar char="o"/>
            </a:pPr>
            <a:r>
              <a:rPr lang="fr-FR" u="sng" dirty="0" smtClean="0"/>
              <a:t>Troubles mnésiques (encodage…) +au moins un trouble cognitif autre( orientation praxique, gnosique, Fonction exécutives , phasiques  jugement </a:t>
            </a:r>
            <a:r>
              <a:rPr lang="fr-FR" dirty="0" smtClean="0"/>
              <a:t>…)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Troubles du comportement : apathie; dépression , anxiété, hallucinations, idées délirantes, euphorie, désinhibition , irritabilité, comportement moteur aberrant, troubles nocturnes et alimentaires  et sexuels(12)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AVQ : gestion de l’argent, des médicaments, des moyens de communications, de transport mais aussi habillage, la toilette, l’hygiène, les repas, les loisirs…</a:t>
            </a:r>
          </a:p>
          <a:p>
            <a:pPr marL="537210" lvl="1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68992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68"/>
    </mc:Choice>
    <mc:Fallback>
      <p:transition spd="slow" advTm="1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Caractéristique de la démence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Autofit/>
          </a:bodyPr>
          <a:lstStyle/>
          <a:p>
            <a:r>
              <a:rPr lang="fr-FR" sz="1400" b="1" dirty="0" smtClean="0"/>
              <a:t>une </a:t>
            </a:r>
            <a:r>
              <a:rPr lang="fr-FR" sz="1400" b="1" dirty="0"/>
              <a:t>détérioration progressive des fonctions cognitives </a:t>
            </a:r>
            <a:r>
              <a:rPr lang="fr-FR" sz="1400" dirty="0"/>
              <a:t>:</a:t>
            </a:r>
          </a:p>
          <a:p>
            <a:pPr lvl="1"/>
            <a:r>
              <a:rPr lang="fr-FR" sz="1400" dirty="0"/>
              <a:t>– dont la mémoire,</a:t>
            </a:r>
          </a:p>
          <a:p>
            <a:pPr lvl="1"/>
            <a:r>
              <a:rPr lang="fr-FR" sz="1400" dirty="0"/>
              <a:t>– le langage</a:t>
            </a:r>
            <a:r>
              <a:rPr lang="fr-FR" sz="1400" dirty="0" smtClean="0"/>
              <a:t>, APP   MA   PSP</a:t>
            </a:r>
            <a:endParaRPr lang="fr-FR" sz="1400" dirty="0"/>
          </a:p>
          <a:p>
            <a:pPr lvl="1"/>
            <a:r>
              <a:rPr lang="fr-FR" sz="1400" dirty="0"/>
              <a:t>– capacité de s’orienter dans l’espace, dans son </a:t>
            </a:r>
            <a:r>
              <a:rPr lang="fr-FR" sz="1400" dirty="0" smtClean="0"/>
              <a:t>quartier  dans le tps  MA </a:t>
            </a:r>
            <a:endParaRPr lang="fr-FR" sz="1400" dirty="0"/>
          </a:p>
          <a:p>
            <a:pPr lvl="1"/>
            <a:r>
              <a:rPr lang="fr-FR" sz="1400" dirty="0"/>
              <a:t>– capacité à planifier une action à anticiper</a:t>
            </a:r>
          </a:p>
          <a:p>
            <a:pPr lvl="1"/>
            <a:r>
              <a:rPr lang="fr-FR" sz="1400" dirty="0"/>
              <a:t>– capacité a se comporter correctement en société</a:t>
            </a:r>
            <a:r>
              <a:rPr lang="fr-FR" sz="1400" dirty="0" smtClean="0"/>
              <a:t>.  DFT   DV</a:t>
            </a:r>
            <a:endParaRPr lang="fr-FR" sz="1400" dirty="0"/>
          </a:p>
          <a:p>
            <a:pPr lvl="1"/>
            <a:r>
              <a:rPr lang="fr-FR" sz="1400" dirty="0"/>
              <a:t>– la conscience de soi et de son environnement</a:t>
            </a:r>
            <a:r>
              <a:rPr lang="fr-FR" sz="1400" dirty="0" smtClean="0"/>
              <a:t>, </a:t>
            </a:r>
            <a:endParaRPr lang="fr-FR" sz="1400" dirty="0"/>
          </a:p>
          <a:p>
            <a:pPr lvl="1"/>
            <a:r>
              <a:rPr lang="fr-FR" sz="1400" dirty="0"/>
              <a:t>– capacités a faire correctement des gestes courant (praxies</a:t>
            </a:r>
            <a:r>
              <a:rPr lang="fr-FR" sz="1400" dirty="0" smtClean="0"/>
              <a:t>)  MH  MA   DV(‘ si lobe pariétal )</a:t>
            </a:r>
            <a:endParaRPr lang="fr-FR" sz="1400" dirty="0"/>
          </a:p>
          <a:p>
            <a:pPr lvl="1"/>
            <a:r>
              <a:rPr lang="fr-FR" sz="1400" dirty="0"/>
              <a:t>– capacités à reconnaître les personnes et les objets (gnosies</a:t>
            </a:r>
            <a:r>
              <a:rPr lang="fr-FR" sz="1400" dirty="0" smtClean="0"/>
              <a:t>)   MA  KORSAKOFF</a:t>
            </a:r>
            <a:endParaRPr lang="fr-FR" sz="1400" dirty="0"/>
          </a:p>
          <a:p>
            <a:r>
              <a:rPr lang="fr-FR" sz="1400" b="1" dirty="0" smtClean="0"/>
              <a:t>avec </a:t>
            </a:r>
            <a:r>
              <a:rPr lang="fr-FR" sz="1400" b="1" dirty="0"/>
              <a:t>un retentissement significatif sur l’autonomie:</a:t>
            </a:r>
          </a:p>
          <a:p>
            <a:pPr lvl="1"/>
            <a:r>
              <a:rPr lang="fr-FR" sz="1400" dirty="0"/>
              <a:t>– l'utilisation des moyens de transport, la conduite automobile</a:t>
            </a:r>
          </a:p>
          <a:p>
            <a:pPr lvl="1"/>
            <a:r>
              <a:rPr lang="fr-FR" sz="1400" dirty="0"/>
              <a:t>– la prise de médicaments,</a:t>
            </a:r>
          </a:p>
          <a:p>
            <a:pPr lvl="1"/>
            <a:r>
              <a:rPr lang="fr-FR" sz="1400" dirty="0"/>
              <a:t>– la gestion du budget,</a:t>
            </a:r>
          </a:p>
          <a:p>
            <a:pPr lvl="1"/>
            <a:r>
              <a:rPr lang="fr-FR" sz="1400" dirty="0"/>
              <a:t>– L’utilisation des moyens de paiement,</a:t>
            </a:r>
          </a:p>
          <a:p>
            <a:pPr lvl="1"/>
            <a:r>
              <a:rPr lang="fr-FR" sz="1400" dirty="0"/>
              <a:t>– l'utilisation du téléphone,</a:t>
            </a:r>
          </a:p>
          <a:p>
            <a:pPr lvl="1"/>
            <a:r>
              <a:rPr lang="fr-FR" sz="1400" dirty="0"/>
              <a:t>– La gestion des courses,</a:t>
            </a:r>
          </a:p>
          <a:p>
            <a:pPr lvl="1"/>
            <a:r>
              <a:rPr lang="fr-FR" sz="1400" dirty="0"/>
              <a:t>– La préparation des repas</a:t>
            </a:r>
            <a:r>
              <a:rPr lang="fr-FR" sz="1400" dirty="0" smtClean="0"/>
              <a:t>,</a:t>
            </a:r>
            <a:endParaRPr lang="fr-FR" sz="1400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54218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3058"/>
    </mc:Choice>
    <mc:Fallback>
      <p:transition spd="slow" advTm="143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rmAutofit/>
          </a:bodyPr>
          <a:lstStyle/>
          <a:p>
            <a:r>
              <a:rPr lang="fr-FR" dirty="0" smtClean="0"/>
              <a:t>Diagnostic différentiel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1050" dirty="0"/>
          </a:p>
          <a:p>
            <a:pPr>
              <a:buNone/>
            </a:pPr>
            <a:r>
              <a:rPr lang="fr-FR" sz="1800" dirty="0" smtClean="0"/>
              <a:t>Ces </a:t>
            </a:r>
            <a:r>
              <a:rPr lang="fr-FR" sz="1800" dirty="0"/>
              <a:t>déficits ne sont pas liés à : </a:t>
            </a:r>
          </a:p>
          <a:p>
            <a:pPr lvl="1"/>
            <a:r>
              <a:rPr lang="fr-FR" sz="1800" dirty="0" smtClean="0"/>
              <a:t>une </a:t>
            </a:r>
            <a:r>
              <a:rPr lang="fr-FR" sz="1800" dirty="0"/>
              <a:t>pathologie cérébrale identifiable, susceptible </a:t>
            </a:r>
            <a:r>
              <a:rPr lang="fr-FR" sz="1800" dirty="0" err="1"/>
              <a:t>decauser</a:t>
            </a:r>
            <a:r>
              <a:rPr lang="fr-FR" sz="1800" dirty="0"/>
              <a:t> une détérioration (accident vasculaire cérébral, maladie </a:t>
            </a:r>
            <a:r>
              <a:rPr lang="fr-FR" sz="1800" dirty="0" err="1"/>
              <a:t>deParkinson</a:t>
            </a:r>
            <a:r>
              <a:rPr lang="fr-FR" sz="1800" dirty="0"/>
              <a:t>, maladie de Huntington, hydrocéphalie à pression </a:t>
            </a:r>
            <a:r>
              <a:rPr lang="fr-FR" sz="1800" dirty="0" err="1"/>
              <a:t>normale,hématome</a:t>
            </a:r>
            <a:r>
              <a:rPr lang="fr-FR" sz="1800" dirty="0"/>
              <a:t> sous-dural, tumeur cérébrale) ; </a:t>
            </a:r>
          </a:p>
          <a:p>
            <a:pPr lvl="1"/>
            <a:r>
              <a:rPr lang="fr-FR" sz="1800" dirty="0" smtClean="0"/>
              <a:t>une </a:t>
            </a:r>
            <a:r>
              <a:rPr lang="fr-FR" sz="1800" dirty="0"/>
              <a:t>pathologie générale pouvant induire une démence :hypothyroïdie, carence en </a:t>
            </a:r>
            <a:r>
              <a:rPr lang="fr-FR" sz="1800" dirty="0" err="1"/>
              <a:t>folates</a:t>
            </a:r>
            <a:r>
              <a:rPr lang="fr-FR" sz="1800" dirty="0"/>
              <a:t>, en niacine ou en vitamine B12,hypercalcémie, </a:t>
            </a:r>
            <a:r>
              <a:rPr lang="fr-FR" sz="1800" dirty="0" err="1"/>
              <a:t>neurosyphilis</a:t>
            </a:r>
            <a:r>
              <a:rPr lang="fr-FR" sz="1800" dirty="0"/>
              <a:t>, infection par le VIH ; </a:t>
            </a:r>
          </a:p>
          <a:p>
            <a:pPr lvl="1"/>
            <a:r>
              <a:rPr lang="fr-FR" sz="1800" dirty="0" smtClean="0"/>
              <a:t>une </a:t>
            </a:r>
            <a:r>
              <a:rPr lang="fr-FR" sz="1800" dirty="0"/>
              <a:t>toxicomanie. </a:t>
            </a:r>
            <a:r>
              <a:rPr lang="fr-FR" sz="1800" dirty="0" smtClean="0"/>
              <a:t>. </a:t>
            </a:r>
            <a:endParaRPr lang="fr-FR" sz="1800" dirty="0"/>
          </a:p>
          <a:p>
            <a:pPr lvl="1"/>
            <a:r>
              <a:rPr lang="fr-FR" sz="1800" dirty="0" smtClean="0"/>
              <a:t>Le </a:t>
            </a:r>
            <a:r>
              <a:rPr lang="fr-FR" sz="1800" dirty="0"/>
              <a:t>trouble ne correspond pas mieux à un état dépressif ou une </a:t>
            </a:r>
            <a:r>
              <a:rPr lang="fr-FR" sz="1800" dirty="0" smtClean="0"/>
              <a:t>schizophrénie.</a:t>
            </a:r>
          </a:p>
          <a:p>
            <a:pPr lvl="1"/>
            <a:r>
              <a:rPr lang="fr-FR" sz="1800" dirty="0" smtClean="0"/>
              <a:t>Une </a:t>
            </a:r>
            <a:r>
              <a:rPr lang="fr-FR" sz="1800" dirty="0"/>
              <a:t>évolution depuis plus de 3 </a:t>
            </a:r>
            <a:r>
              <a:rPr lang="fr-FR" sz="1800" dirty="0" smtClean="0"/>
              <a:t>mois   (différencié du syndrome confusionnel)</a:t>
            </a:r>
          </a:p>
          <a:p>
            <a:endParaRPr lang="fr-FR" sz="105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54218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3058"/>
    </mc:Choice>
    <mc:Fallback>
      <p:transition spd="slow" advTm="143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différents stades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4008" indent="0"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4008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10051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2975"/>
            <a:ext cx="267493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5977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72"/>
    </mc:Choice>
    <mc:Fallback>
      <p:transition spd="slow" advTm="1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 la maladie d’A</a:t>
            </a:r>
            <a:endParaRPr lang="fr-FR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9428" y="3872216"/>
            <a:ext cx="4038600" cy="2744235"/>
          </a:xfrm>
        </p:spPr>
      </p:pic>
      <p:sp>
        <p:nvSpPr>
          <p:cNvPr id="7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457200" y="3894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1658"/>
            <a:ext cx="4038600" cy="314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150220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7284"/>
    </mc:Choice>
    <mc:Fallback>
      <p:transition spd="slow" advTm="47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consultation « mémoire »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1 heure à 1 heure 30 ( a 3 mois d’un épisode aigu </a:t>
            </a:r>
            <a:r>
              <a:rPr lang="fr-FR" dirty="0" err="1" smtClean="0"/>
              <a:t>hospi</a:t>
            </a:r>
            <a:r>
              <a:rPr lang="fr-FR" dirty="0" smtClean="0"/>
              <a:t>, fracture …)</a:t>
            </a:r>
          </a:p>
          <a:p>
            <a:r>
              <a:rPr lang="fr-FR" dirty="0" smtClean="0"/>
              <a:t>Option de gériatrie(risque de chute, statut nutritionnel, globale, iatrogénie, </a:t>
            </a:r>
            <a:r>
              <a:rPr lang="fr-FR" dirty="0" err="1" smtClean="0"/>
              <a:t>co</a:t>
            </a:r>
            <a:r>
              <a:rPr lang="fr-FR" dirty="0" smtClean="0"/>
              <a:t> morbidités) </a:t>
            </a:r>
          </a:p>
          <a:p>
            <a:r>
              <a:rPr lang="fr-FR" dirty="0" smtClean="0"/>
              <a:t>Avec accompagnant (</a:t>
            </a:r>
            <a:r>
              <a:rPr lang="fr-FR" dirty="0" err="1" smtClean="0"/>
              <a:t>autoamnése</a:t>
            </a:r>
            <a:r>
              <a:rPr lang="fr-FR" dirty="0" smtClean="0"/>
              <a:t> impossible), </a:t>
            </a:r>
          </a:p>
          <a:p>
            <a:r>
              <a:rPr lang="fr-FR" dirty="0" smtClean="0"/>
              <a:t>Entretien : semi structuré, plaintes cognitives, anamnèse, plaintes comportementales, perte d’autonomie et </a:t>
            </a:r>
            <a:r>
              <a:rPr lang="fr-FR" dirty="0" err="1" smtClean="0"/>
              <a:t>retentisssement</a:t>
            </a:r>
            <a:r>
              <a:rPr lang="fr-FR" dirty="0" smtClean="0"/>
              <a:t> sur AVQ, ressenti des aidants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85525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64"/>
    </mc:Choice>
    <mc:Fallback>
      <p:transition spd="slow" advTm="1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examens durant la consultations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757808"/>
            <a:ext cx="432048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Examen succinct neurologique(tolérance des </a:t>
            </a:r>
            <a:r>
              <a:rPr lang="fr-FR" dirty="0" err="1" smtClean="0"/>
              <a:t>ttt</a:t>
            </a:r>
            <a:r>
              <a:rPr lang="fr-FR" dirty="0" smtClean="0"/>
              <a:t>, déficit focalisé, PC)</a:t>
            </a:r>
          </a:p>
          <a:p>
            <a:r>
              <a:rPr lang="fr-FR" dirty="0" smtClean="0"/>
              <a:t>Imagerie (IRM  scanner) examens biologiques</a:t>
            </a:r>
          </a:p>
          <a:p>
            <a:r>
              <a:rPr lang="fr-FR" dirty="0" smtClean="0"/>
              <a:t>Les tests neuropsychologiques adaptés </a:t>
            </a:r>
          </a:p>
          <a:p>
            <a:pPr lvl="1"/>
            <a:r>
              <a:rPr lang="fr-FR" dirty="0" err="1" smtClean="0"/>
              <a:t>mms</a:t>
            </a:r>
            <a:endParaRPr lang="fr-FR" dirty="0" smtClean="0"/>
          </a:p>
          <a:p>
            <a:pPr lvl="1"/>
            <a:r>
              <a:rPr lang="fr-FR" dirty="0" smtClean="0"/>
              <a:t>Test des 5 mots de </a:t>
            </a:r>
            <a:r>
              <a:rPr lang="fr-FR" dirty="0" err="1" smtClean="0"/>
              <a:t>dubois</a:t>
            </a:r>
            <a:endParaRPr lang="fr-FR" dirty="0" smtClean="0"/>
          </a:p>
          <a:p>
            <a:pPr lvl="1"/>
            <a:r>
              <a:rPr lang="fr-FR" dirty="0" smtClean="0"/>
              <a:t>Bref</a:t>
            </a:r>
          </a:p>
          <a:p>
            <a:pPr lvl="1"/>
            <a:r>
              <a:rPr lang="fr-FR" dirty="0" smtClean="0"/>
              <a:t>Training </a:t>
            </a:r>
            <a:r>
              <a:rPr lang="fr-FR" dirty="0" err="1" smtClean="0"/>
              <a:t>making</a:t>
            </a:r>
            <a:r>
              <a:rPr lang="fr-FR" dirty="0" smtClean="0"/>
              <a:t> test</a:t>
            </a:r>
          </a:p>
          <a:p>
            <a:pPr lvl="1"/>
            <a:r>
              <a:rPr lang="fr-FR" dirty="0" err="1" smtClean="0"/>
              <a:t>Stroop</a:t>
            </a:r>
            <a:endParaRPr lang="fr-FR" dirty="0"/>
          </a:p>
          <a:p>
            <a:pPr lvl="1"/>
            <a:r>
              <a:rPr lang="fr-FR" dirty="0" err="1" smtClean="0"/>
              <a:t>Grober</a:t>
            </a:r>
            <a:r>
              <a:rPr lang="fr-FR" dirty="0" smtClean="0"/>
              <a:t> et </a:t>
            </a:r>
            <a:r>
              <a:rPr lang="fr-FR" dirty="0" err="1" smtClean="0"/>
              <a:t>Buschke</a:t>
            </a:r>
            <a:endParaRPr lang="fr-FR" dirty="0"/>
          </a:p>
          <a:p>
            <a:pPr lvl="2">
              <a:buFont typeface="Courier New" pitchFamily="49" charset="0"/>
              <a:buChar char="o"/>
            </a:pPr>
            <a:endParaRPr lang="fr-FR" dirty="0" smtClean="0"/>
          </a:p>
          <a:p>
            <a:pPr marL="64008" indent="0">
              <a:buNone/>
            </a:pPr>
            <a:r>
              <a:rPr lang="fr-FR" dirty="0" smtClean="0"/>
              <a:t>	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8064" y="2132856"/>
            <a:ext cx="3538736" cy="4115544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244677" cy="120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8490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99"/>
    </mc:Choice>
    <mc:Fallback>
      <p:transition spd="slow" advTm="2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.4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0.4|0.4|0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8.8|2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|0|0.4|0|0.1|0.5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5|0.3|0.1|0.5|0|0|0.5|0|0|0|0.4|0|0|0|0.5|0|0|0|0.7|0|121.5|1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5|0.3|0.1|0.5|0|0|0.5|0|0|0|0.4|0|0|0|0.5|0|0|0|0.7|0|121.5|1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3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|0.2|0.6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906</Words>
  <Application>Microsoft Office PowerPoint</Application>
  <PresentationFormat>Affichage à l'écran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Verve</vt:lpstr>
      <vt:lpstr>Maladie d’Alzheimer et apparentées :</vt:lpstr>
      <vt:lpstr>Un peu de chiffres</vt:lpstr>
      <vt:lpstr>MA  et apparentées: un peu de définition</vt:lpstr>
      <vt:lpstr>Caractéristique de la démence</vt:lpstr>
      <vt:lpstr>Diagnostic différentiel</vt:lpstr>
      <vt:lpstr>Les différents stades</vt:lpstr>
      <vt:lpstr>Evolution de la maladie d’A</vt:lpstr>
      <vt:lpstr>La consultation « mémoire »</vt:lpstr>
      <vt:lpstr>Les examens durant la consultations</vt:lpstr>
      <vt:lpstr>Les tests</vt:lpstr>
      <vt:lpstr>Les traitements</vt:lpstr>
      <vt:lpstr>L’accueil de jour</vt:lpstr>
      <vt:lpstr>L’ESAD : équipe spécialisée Alzheimer à domicile </vt:lpstr>
      <vt:lpstr>Diapositive 14</vt:lpstr>
      <vt:lpstr>Dans l’avenir(dans les mois qui viennent)</vt:lpstr>
      <vt:lpstr>Merci de votre attention</vt:lpstr>
    </vt:vector>
  </TitlesOfParts>
  <Company>Santé publique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MASSE BROGNIART</dc:creator>
  <cp:lastModifiedBy>CHIR1TER</cp:lastModifiedBy>
  <cp:revision>26</cp:revision>
  <dcterms:created xsi:type="dcterms:W3CDTF">2013-03-20T17:08:59Z</dcterms:created>
  <dcterms:modified xsi:type="dcterms:W3CDTF">2013-03-21T09:25:42Z</dcterms:modified>
</cp:coreProperties>
</file>